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58" r:id="rId7"/>
  </p:sldIdLst>
  <p:sldSz cx="18288000" cy="10287000"/>
  <p:notesSz cx="6858000" cy="9144000"/>
  <p:embeddedFontLst>
    <p:embeddedFont>
      <p:font typeface="Ethna Bold" panose="020B0604020202020204" charset="0"/>
      <p:regular r:id="rId8"/>
    </p:embeddedFont>
    <p:embeddedFont>
      <p:font typeface="Ethna" panose="020B0604020202020204" charset="0"/>
      <p:regular r:id="rId9"/>
    </p:embeddedFont>
    <p:embeddedFont>
      <p:font typeface="Open Sans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34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6861" y="-2436015"/>
            <a:ext cx="18761722" cy="18785204"/>
          </a:xfrm>
          <a:custGeom>
            <a:avLst/>
            <a:gdLst/>
            <a:ahLst/>
            <a:cxnLst/>
            <a:rect l="l" t="t" r="r" b="b"/>
            <a:pathLst>
              <a:path w="18761722" h="18785204">
                <a:moveTo>
                  <a:pt x="0" y="0"/>
                </a:moveTo>
                <a:lnTo>
                  <a:pt x="18761722" y="0"/>
                </a:lnTo>
                <a:lnTo>
                  <a:pt x="18761722" y="18785203"/>
                </a:lnTo>
                <a:lnTo>
                  <a:pt x="0" y="18785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4840366" y="-1594087"/>
            <a:ext cx="8607267" cy="13475174"/>
          </a:xfrm>
          <a:custGeom>
            <a:avLst/>
            <a:gdLst/>
            <a:ahLst/>
            <a:cxnLst/>
            <a:rect l="l" t="t" r="r" b="b"/>
            <a:pathLst>
              <a:path w="8607267" h="13475174">
                <a:moveTo>
                  <a:pt x="0" y="0"/>
                </a:moveTo>
                <a:lnTo>
                  <a:pt x="8607268" y="0"/>
                </a:lnTo>
                <a:lnTo>
                  <a:pt x="8607268" y="13475174"/>
                </a:lnTo>
                <a:lnTo>
                  <a:pt x="0" y="13475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86754" y="2644515"/>
            <a:ext cx="10714491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8"/>
              </a:lnSpc>
            </a:pPr>
            <a:r>
              <a:rPr lang="en-US" sz="3505" dirty="0">
                <a:solidFill>
                  <a:srgbClr val="000000"/>
                </a:solidFill>
                <a:latin typeface="Ethna"/>
              </a:rPr>
              <a:t>I </a:t>
            </a:r>
            <a:r>
              <a:rPr lang="en-US" sz="3505" dirty="0" smtClean="0">
                <a:solidFill>
                  <a:srgbClr val="000000"/>
                </a:solidFill>
                <a:latin typeface="Ethna"/>
              </a:rPr>
              <a:t>MIĘDZYNARODOW</a:t>
            </a:r>
            <a:r>
              <a:rPr lang="pl-PL" sz="3505" dirty="0">
                <a:solidFill>
                  <a:srgbClr val="000000"/>
                </a:solidFill>
                <a:latin typeface="Ethna"/>
              </a:rPr>
              <a:t>A</a:t>
            </a:r>
            <a:r>
              <a:rPr lang="en-US" sz="3505" dirty="0" smtClean="0">
                <a:solidFill>
                  <a:srgbClr val="000000"/>
                </a:solidFill>
                <a:latin typeface="Ethna"/>
              </a:rPr>
              <a:t> KONFERENCJ</a:t>
            </a:r>
            <a:r>
              <a:rPr lang="pl-PL" sz="3505" dirty="0" smtClean="0">
                <a:solidFill>
                  <a:srgbClr val="000000"/>
                </a:solidFill>
                <a:latin typeface="Ethna"/>
              </a:rPr>
              <a:t>A</a:t>
            </a:r>
            <a:r>
              <a:rPr lang="en-US" sz="3505" dirty="0" smtClean="0">
                <a:solidFill>
                  <a:srgbClr val="000000"/>
                </a:solidFill>
                <a:latin typeface="Ethna"/>
              </a:rPr>
              <a:t> NAUKOW</a:t>
            </a:r>
            <a:r>
              <a:rPr lang="pl-PL" sz="3505" dirty="0" smtClean="0">
                <a:solidFill>
                  <a:srgbClr val="000000"/>
                </a:solidFill>
                <a:latin typeface="Ethna"/>
              </a:rPr>
              <a:t>A</a:t>
            </a:r>
          </a:p>
          <a:p>
            <a:pPr algn="ctr">
              <a:lnSpc>
                <a:spcPts val="4908"/>
              </a:lnSpc>
            </a:pPr>
            <a:r>
              <a:rPr lang="en-US" sz="3505" dirty="0" smtClean="0">
                <a:solidFill>
                  <a:srgbClr val="000000"/>
                </a:solidFill>
                <a:latin typeface="Ethna"/>
              </a:rPr>
              <a:t>I</a:t>
            </a:r>
            <a:r>
              <a:rPr lang="en-US" sz="3600" b="1" baseline="30000" dirty="0"/>
              <a:t>ST</a:t>
            </a:r>
            <a:r>
              <a:rPr lang="en-US" sz="3505" dirty="0" smtClean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3505" dirty="0">
                <a:solidFill>
                  <a:srgbClr val="000000"/>
                </a:solidFill>
                <a:latin typeface="Ethna"/>
              </a:rPr>
              <a:t>INTERNATIONAL SCIENTIFIC CONFERENCE</a:t>
            </a:r>
            <a:endParaRPr lang="en-US" sz="3505" dirty="0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3852"/>
              </a:lnSpc>
            </a:pPr>
            <a:r>
              <a:rPr lang="en-US" sz="2752" dirty="0">
                <a:solidFill>
                  <a:srgbClr val="000000"/>
                </a:solidFill>
                <a:latin typeface="Ethna"/>
              </a:rPr>
              <a:t>“STARZENIE SIĘ I STAROŚĆ W UJĘCIU INTERDYSCYPLINARNYM</a:t>
            </a:r>
            <a:r>
              <a:rPr lang="en-US" sz="2752" dirty="0" smtClean="0">
                <a:solidFill>
                  <a:srgbClr val="000000"/>
                </a:solidFill>
                <a:latin typeface="Ethna"/>
              </a:rPr>
              <a:t>”</a:t>
            </a:r>
            <a:endParaRPr lang="pl-PL" sz="2752" dirty="0" smtClean="0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3852"/>
              </a:lnSpc>
            </a:pPr>
            <a:r>
              <a:rPr lang="en-US" sz="2752" dirty="0">
                <a:solidFill>
                  <a:srgbClr val="000000"/>
                </a:solidFill>
                <a:latin typeface="Ethna"/>
              </a:rPr>
              <a:t>„AGEING AND OLD AGE FROM AN INTERDISCIPLINARY PERSPECTIVE”</a:t>
            </a:r>
            <a:endParaRPr lang="en-US" sz="2752" dirty="0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1333"/>
              </a:lnSpc>
            </a:pPr>
            <a:endParaRPr lang="en-US" sz="2752" dirty="0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3852"/>
              </a:lnSpc>
            </a:pPr>
            <a:r>
              <a:rPr lang="en-US" sz="2752" dirty="0" err="1">
                <a:solidFill>
                  <a:srgbClr val="000000"/>
                </a:solidFill>
                <a:latin typeface="Ethna"/>
              </a:rPr>
              <a:t>Jarosław</a:t>
            </a:r>
            <a:r>
              <a:rPr lang="en-US" sz="2752" dirty="0">
                <a:solidFill>
                  <a:srgbClr val="000000"/>
                </a:solidFill>
                <a:latin typeface="Ethna"/>
              </a:rPr>
              <a:t>, </a:t>
            </a:r>
            <a:r>
              <a:rPr lang="en-US" sz="2752" dirty="0" err="1">
                <a:solidFill>
                  <a:srgbClr val="000000"/>
                </a:solidFill>
                <a:latin typeface="Ethna"/>
              </a:rPr>
              <a:t>dnia</a:t>
            </a:r>
            <a:r>
              <a:rPr lang="en-US" sz="2752" dirty="0">
                <a:solidFill>
                  <a:srgbClr val="000000"/>
                </a:solidFill>
                <a:latin typeface="Ethna"/>
              </a:rPr>
              <a:t> 24 </a:t>
            </a:r>
            <a:r>
              <a:rPr lang="en-US" sz="2752" dirty="0" err="1">
                <a:solidFill>
                  <a:srgbClr val="000000"/>
                </a:solidFill>
                <a:latin typeface="Ethna"/>
              </a:rPr>
              <a:t>maja</a:t>
            </a:r>
            <a:r>
              <a:rPr lang="en-US" sz="2752" dirty="0">
                <a:solidFill>
                  <a:srgbClr val="000000"/>
                </a:solidFill>
                <a:latin typeface="Ethna"/>
              </a:rPr>
              <a:t> 2024 </a:t>
            </a:r>
            <a:r>
              <a:rPr lang="en-US" sz="2752" dirty="0" err="1" smtClean="0">
                <a:solidFill>
                  <a:srgbClr val="000000"/>
                </a:solidFill>
                <a:latin typeface="Ethna"/>
              </a:rPr>
              <a:t>roku</a:t>
            </a:r>
            <a:endParaRPr lang="pl-PL" sz="2752" dirty="0" smtClean="0">
              <a:solidFill>
                <a:srgbClr val="000000"/>
              </a:solidFill>
              <a:latin typeface="Ethna"/>
            </a:endParaRPr>
          </a:p>
        </p:txBody>
      </p:sp>
      <p:sp>
        <p:nvSpPr>
          <p:cNvPr id="5" name="Freeform 5"/>
          <p:cNvSpPr/>
          <p:nvPr/>
        </p:nvSpPr>
        <p:spPr>
          <a:xfrm rot="2019158">
            <a:off x="-5124461" y="3320188"/>
            <a:ext cx="10248922" cy="9877399"/>
          </a:xfrm>
          <a:custGeom>
            <a:avLst/>
            <a:gdLst/>
            <a:ahLst/>
            <a:cxnLst/>
            <a:rect l="l" t="t" r="r" b="b"/>
            <a:pathLst>
              <a:path w="10248922" h="9877399">
                <a:moveTo>
                  <a:pt x="0" y="0"/>
                </a:moveTo>
                <a:lnTo>
                  <a:pt x="10248922" y="0"/>
                </a:lnTo>
                <a:lnTo>
                  <a:pt x="10248922" y="9877399"/>
                </a:lnTo>
                <a:lnTo>
                  <a:pt x="0" y="9877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95221" y="6178794"/>
            <a:ext cx="6697555" cy="238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2"/>
              </a:lnSpc>
            </a:pPr>
            <a:r>
              <a:rPr lang="en-US" sz="2337" dirty="0">
                <a:solidFill>
                  <a:srgbClr val="000000"/>
                </a:solidFill>
                <a:latin typeface="Ethna"/>
              </a:rPr>
              <a:t>“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Pamiętaj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,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że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Twój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wiek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jest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zawsze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idealny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.</a:t>
            </a:r>
          </a:p>
          <a:p>
            <a:pPr algn="ctr">
              <a:lnSpc>
                <a:spcPts val="3272"/>
              </a:lnSpc>
            </a:pPr>
            <a:r>
              <a:rPr lang="en-US" sz="2337" dirty="0" err="1">
                <a:solidFill>
                  <a:srgbClr val="000000"/>
                </a:solidFill>
                <a:latin typeface="Ethna"/>
              </a:rPr>
              <a:t>Każdy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rok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Twojego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życia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jest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wyjątkowy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i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cenny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.</a:t>
            </a:r>
          </a:p>
          <a:p>
            <a:pPr algn="ctr">
              <a:lnSpc>
                <a:spcPts val="3272"/>
              </a:lnSpc>
            </a:pPr>
            <a:r>
              <a:rPr lang="en-US" sz="2337" dirty="0" err="1">
                <a:solidFill>
                  <a:srgbClr val="000000"/>
                </a:solidFill>
                <a:latin typeface="Ethna"/>
              </a:rPr>
              <a:t>Możesz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go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przeżyć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tylko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raz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.</a:t>
            </a:r>
          </a:p>
          <a:p>
            <a:pPr algn="ctr">
              <a:lnSpc>
                <a:spcPts val="3272"/>
              </a:lnSpc>
            </a:pPr>
            <a:r>
              <a:rPr lang="en-US" sz="2337" dirty="0" err="1">
                <a:solidFill>
                  <a:srgbClr val="000000"/>
                </a:solidFill>
                <a:latin typeface="Ethna"/>
              </a:rPr>
              <a:t>Nie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żałuj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więc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,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że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się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starzejesz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-</a:t>
            </a:r>
          </a:p>
          <a:p>
            <a:pPr algn="ctr">
              <a:lnSpc>
                <a:spcPts val="3272"/>
              </a:lnSpc>
            </a:pPr>
            <a:r>
              <a:rPr lang="en-US" sz="2337" dirty="0">
                <a:solidFill>
                  <a:srgbClr val="000000"/>
                </a:solidFill>
                <a:latin typeface="Ethna"/>
              </a:rPr>
              <a:t>to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przywilej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dostępny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nie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dla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 </a:t>
            </a:r>
            <a:r>
              <a:rPr lang="en-US" sz="2337" dirty="0" err="1">
                <a:solidFill>
                  <a:srgbClr val="000000"/>
                </a:solidFill>
                <a:latin typeface="Ethna"/>
              </a:rPr>
              <a:t>wszystkich</a:t>
            </a:r>
            <a:r>
              <a:rPr lang="en-US" sz="2337" dirty="0">
                <a:solidFill>
                  <a:srgbClr val="000000"/>
                </a:solidFill>
                <a:latin typeface="Ethna"/>
              </a:rPr>
              <a:t>!”</a:t>
            </a:r>
          </a:p>
          <a:p>
            <a:pPr algn="r">
              <a:lnSpc>
                <a:spcPts val="3272"/>
              </a:lnSpc>
            </a:pPr>
            <a:r>
              <a:rPr lang="en-US" sz="2337" dirty="0">
                <a:solidFill>
                  <a:srgbClr val="000000"/>
                </a:solidFill>
                <a:latin typeface="Ethna"/>
              </a:rPr>
              <a:t>Richard Gere</a:t>
            </a:r>
          </a:p>
        </p:txBody>
      </p:sp>
      <p:sp>
        <p:nvSpPr>
          <p:cNvPr id="7" name="Freeform 7"/>
          <p:cNvSpPr/>
          <p:nvPr/>
        </p:nvSpPr>
        <p:spPr>
          <a:xfrm>
            <a:off x="1579064" y="147777"/>
            <a:ext cx="1505761" cy="1529167"/>
          </a:xfrm>
          <a:custGeom>
            <a:avLst/>
            <a:gdLst/>
            <a:ahLst/>
            <a:cxnLst/>
            <a:rect l="l" t="t" r="r" b="b"/>
            <a:pathLst>
              <a:path w="1505761" h="1529167">
                <a:moveTo>
                  <a:pt x="0" y="0"/>
                </a:moveTo>
                <a:lnTo>
                  <a:pt x="1505761" y="0"/>
                </a:lnTo>
                <a:lnTo>
                  <a:pt x="1505761" y="1529166"/>
                </a:lnTo>
                <a:lnTo>
                  <a:pt x="0" y="15291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00265" y="404216"/>
            <a:ext cx="1362645" cy="1016287"/>
          </a:xfrm>
          <a:custGeom>
            <a:avLst/>
            <a:gdLst/>
            <a:ahLst/>
            <a:cxnLst/>
            <a:rect l="l" t="t" r="r" b="b"/>
            <a:pathLst>
              <a:path w="1362645" h="1016287">
                <a:moveTo>
                  <a:pt x="0" y="0"/>
                </a:moveTo>
                <a:lnTo>
                  <a:pt x="1362644" y="0"/>
                </a:lnTo>
                <a:lnTo>
                  <a:pt x="1362644" y="1016287"/>
                </a:lnTo>
                <a:lnTo>
                  <a:pt x="0" y="10162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47225" y="323450"/>
            <a:ext cx="4193549" cy="394214"/>
          </a:xfrm>
          <a:custGeom>
            <a:avLst/>
            <a:gdLst/>
            <a:ahLst/>
            <a:cxnLst/>
            <a:rect l="l" t="t" r="r" b="b"/>
            <a:pathLst>
              <a:path w="4193549" h="394214">
                <a:moveTo>
                  <a:pt x="0" y="0"/>
                </a:moveTo>
                <a:lnTo>
                  <a:pt x="4193550" y="0"/>
                </a:lnTo>
                <a:lnTo>
                  <a:pt x="4193550" y="394213"/>
                </a:lnTo>
                <a:lnTo>
                  <a:pt x="0" y="3942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6861" y="-2436015"/>
            <a:ext cx="18761722" cy="18785204"/>
          </a:xfrm>
          <a:custGeom>
            <a:avLst/>
            <a:gdLst/>
            <a:ahLst/>
            <a:cxnLst/>
            <a:rect l="l" t="t" r="r" b="b"/>
            <a:pathLst>
              <a:path w="18761722" h="18785204">
                <a:moveTo>
                  <a:pt x="0" y="0"/>
                </a:moveTo>
                <a:lnTo>
                  <a:pt x="18761722" y="0"/>
                </a:lnTo>
                <a:lnTo>
                  <a:pt x="18761722" y="18785203"/>
                </a:lnTo>
                <a:lnTo>
                  <a:pt x="0" y="18785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4535349" y="-2071610"/>
            <a:ext cx="9217303" cy="14430220"/>
          </a:xfrm>
          <a:custGeom>
            <a:avLst/>
            <a:gdLst/>
            <a:ahLst/>
            <a:cxnLst/>
            <a:rect l="l" t="t" r="r" b="b"/>
            <a:pathLst>
              <a:path w="9217303" h="14430220">
                <a:moveTo>
                  <a:pt x="0" y="0"/>
                </a:moveTo>
                <a:lnTo>
                  <a:pt x="9217302" y="0"/>
                </a:lnTo>
                <a:lnTo>
                  <a:pt x="9217302" y="14430220"/>
                </a:lnTo>
                <a:lnTo>
                  <a:pt x="0" y="14430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628567" y="1794202"/>
            <a:ext cx="11030866" cy="854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2"/>
              </a:lnSpc>
            </a:pPr>
            <a:r>
              <a:rPr lang="pl-PL" sz="4109" dirty="0" smtClean="0">
                <a:solidFill>
                  <a:srgbClr val="000000"/>
                </a:solidFill>
                <a:latin typeface="Ethna"/>
              </a:rPr>
              <a:t>Organizatorzy</a:t>
            </a:r>
            <a:r>
              <a:rPr lang="en-US" sz="4109" dirty="0" smtClean="0">
                <a:solidFill>
                  <a:srgbClr val="000000"/>
                </a:solidFill>
                <a:latin typeface="Ethna"/>
              </a:rPr>
              <a:t>:</a:t>
            </a:r>
            <a:endParaRPr lang="en-US" sz="4109" dirty="0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5052"/>
              </a:lnSpc>
            </a:pPr>
            <a:endParaRPr lang="en-US" sz="4109" dirty="0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3653"/>
              </a:lnSpc>
            </a:pPr>
            <a:r>
              <a:rPr lang="pl-PL" sz="2609" dirty="0">
                <a:solidFill>
                  <a:srgbClr val="000000"/>
                </a:solidFill>
                <a:latin typeface="Open Sans"/>
              </a:rPr>
              <a:t>Wydział Ochrony Zdrowia</a:t>
            </a:r>
          </a:p>
          <a:p>
            <a:pPr algn="ctr">
              <a:lnSpc>
                <a:spcPts val="3653"/>
              </a:lnSpc>
            </a:pPr>
            <a:r>
              <a:rPr lang="pl-PL" sz="2609" dirty="0">
                <a:solidFill>
                  <a:srgbClr val="000000"/>
                </a:solidFill>
                <a:latin typeface="Open Sans"/>
              </a:rPr>
              <a:t>Państwowej Akademii Nauk Stosowanych im. ks. Bronisława Markiewicza w </a:t>
            </a:r>
            <a:r>
              <a:rPr lang="pl-PL" sz="2609" dirty="0" smtClean="0">
                <a:solidFill>
                  <a:srgbClr val="000000"/>
                </a:solidFill>
                <a:latin typeface="Open Sans"/>
              </a:rPr>
              <a:t>Jarosławiu</a:t>
            </a:r>
          </a:p>
          <a:p>
            <a:pPr algn="ctr">
              <a:lnSpc>
                <a:spcPts val="3653"/>
              </a:lnSpc>
            </a:pPr>
            <a:endParaRPr lang="pl-PL" sz="260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3653"/>
              </a:lnSpc>
            </a:pPr>
            <a:r>
              <a:rPr lang="pl-PL" sz="2609" dirty="0">
                <a:solidFill>
                  <a:srgbClr val="000000"/>
                </a:solidFill>
                <a:latin typeface="Open Sans"/>
              </a:rPr>
              <a:t>Oddział Podkarpacki Polskiego Towarzystwa </a:t>
            </a:r>
            <a:r>
              <a:rPr lang="pl-PL" sz="2609" dirty="0" smtClean="0">
                <a:solidFill>
                  <a:srgbClr val="000000"/>
                </a:solidFill>
                <a:latin typeface="Open Sans"/>
              </a:rPr>
              <a:t>Gerontologicznego</a:t>
            </a:r>
          </a:p>
          <a:p>
            <a:pPr algn="ctr">
              <a:lnSpc>
                <a:spcPts val="3653"/>
              </a:lnSpc>
            </a:pPr>
            <a:r>
              <a:rPr lang="pl-PL" sz="2609" dirty="0" smtClean="0">
                <a:solidFill>
                  <a:srgbClr val="000000"/>
                </a:solidFill>
                <a:latin typeface="Open Sans"/>
              </a:rPr>
              <a:t> </a:t>
            </a:r>
            <a:endParaRPr lang="pl-PL" sz="260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3653"/>
              </a:lnSpc>
            </a:pPr>
            <a:r>
              <a:rPr lang="pl-PL" sz="2609" dirty="0">
                <a:solidFill>
                  <a:srgbClr val="000000"/>
                </a:solidFill>
                <a:latin typeface="Open Sans"/>
              </a:rPr>
              <a:t>Samodzielny Publiczny Zakład Opieki Zdrowotnej </a:t>
            </a:r>
          </a:p>
          <a:p>
            <a:pPr algn="ctr">
              <a:lnSpc>
                <a:spcPts val="3653"/>
              </a:lnSpc>
            </a:pPr>
            <a:r>
              <a:rPr lang="pl-PL" sz="2609" dirty="0">
                <a:solidFill>
                  <a:srgbClr val="000000"/>
                </a:solidFill>
                <a:latin typeface="Open Sans"/>
              </a:rPr>
              <a:t>w Przeworsku</a:t>
            </a:r>
          </a:p>
          <a:p>
            <a:pPr algn="ctr">
              <a:lnSpc>
                <a:spcPts val="4212"/>
              </a:lnSpc>
            </a:pPr>
            <a:endParaRPr lang="en-US" sz="260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212"/>
              </a:lnSpc>
            </a:pPr>
            <a:endParaRPr lang="en-US" sz="260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212"/>
              </a:lnSpc>
            </a:pPr>
            <a:endParaRPr lang="en-US" sz="260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212"/>
              </a:lnSpc>
            </a:pPr>
            <a:endParaRPr lang="en-US" sz="260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212"/>
              </a:lnSpc>
            </a:pPr>
            <a:endParaRPr lang="en-US" sz="260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5052"/>
              </a:lnSpc>
            </a:pPr>
            <a:endParaRPr lang="en-US" sz="2609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Freeform 5"/>
          <p:cNvSpPr/>
          <p:nvPr/>
        </p:nvSpPr>
        <p:spPr>
          <a:xfrm rot="2019158">
            <a:off x="-5124461" y="3320188"/>
            <a:ext cx="10248922" cy="9877399"/>
          </a:xfrm>
          <a:custGeom>
            <a:avLst/>
            <a:gdLst/>
            <a:ahLst/>
            <a:cxnLst/>
            <a:rect l="l" t="t" r="r" b="b"/>
            <a:pathLst>
              <a:path w="10248922" h="9877399">
                <a:moveTo>
                  <a:pt x="0" y="0"/>
                </a:moveTo>
                <a:lnTo>
                  <a:pt x="10248922" y="0"/>
                </a:lnTo>
                <a:lnTo>
                  <a:pt x="10248922" y="9877399"/>
                </a:lnTo>
                <a:lnTo>
                  <a:pt x="0" y="9877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0700" y="7295635"/>
            <a:ext cx="1505843" cy="153022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2478" y="7906414"/>
            <a:ext cx="4194412" cy="39627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78876" y="7595491"/>
            <a:ext cx="136562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6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6861" y="-2436015"/>
            <a:ext cx="18761722" cy="18785204"/>
          </a:xfrm>
          <a:custGeom>
            <a:avLst/>
            <a:gdLst/>
            <a:ahLst/>
            <a:cxnLst/>
            <a:rect l="l" t="t" r="r" b="b"/>
            <a:pathLst>
              <a:path w="18761722" h="18785204">
                <a:moveTo>
                  <a:pt x="0" y="0"/>
                </a:moveTo>
                <a:lnTo>
                  <a:pt x="18761722" y="0"/>
                </a:lnTo>
                <a:lnTo>
                  <a:pt x="18761722" y="18785203"/>
                </a:lnTo>
                <a:lnTo>
                  <a:pt x="0" y="18785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4535349" y="-2071610"/>
            <a:ext cx="9217303" cy="14430220"/>
          </a:xfrm>
          <a:custGeom>
            <a:avLst/>
            <a:gdLst/>
            <a:ahLst/>
            <a:cxnLst/>
            <a:rect l="l" t="t" r="r" b="b"/>
            <a:pathLst>
              <a:path w="9217303" h="14430220">
                <a:moveTo>
                  <a:pt x="0" y="0"/>
                </a:moveTo>
                <a:lnTo>
                  <a:pt x="9217302" y="0"/>
                </a:lnTo>
                <a:lnTo>
                  <a:pt x="9217302" y="14430220"/>
                </a:lnTo>
                <a:lnTo>
                  <a:pt x="0" y="14430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628567" y="1794202"/>
            <a:ext cx="11030866" cy="804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2"/>
              </a:lnSpc>
            </a:pPr>
            <a:r>
              <a:rPr lang="en-US" sz="4109">
                <a:solidFill>
                  <a:srgbClr val="000000"/>
                </a:solidFill>
                <a:latin typeface="Ethna"/>
              </a:rPr>
              <a:t>Patronaty Honorowe:</a:t>
            </a:r>
          </a:p>
          <a:p>
            <a:pPr algn="ctr">
              <a:lnSpc>
                <a:spcPts val="5052"/>
              </a:lnSpc>
            </a:pPr>
            <a:endParaRPr lang="en-US" sz="4109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3653"/>
              </a:lnSpc>
            </a:pPr>
            <a:r>
              <a:rPr lang="en-US" sz="2609">
                <a:solidFill>
                  <a:srgbClr val="000000"/>
                </a:solidFill>
                <a:latin typeface="Open Sans"/>
              </a:rPr>
              <a:t>JM Rektor Państwowej Akademii Nauk Stosowanych </a:t>
            </a:r>
          </a:p>
          <a:p>
            <a:pPr algn="ctr">
              <a:lnSpc>
                <a:spcPts val="3653"/>
              </a:lnSpc>
            </a:pPr>
            <a:r>
              <a:rPr lang="en-US" sz="2609">
                <a:solidFill>
                  <a:srgbClr val="000000"/>
                </a:solidFill>
                <a:latin typeface="Open Sans"/>
              </a:rPr>
              <a:t>im. ks. Bronisława Markiewicza w Jarosławiu</a:t>
            </a:r>
          </a:p>
          <a:p>
            <a:pPr algn="ctr">
              <a:lnSpc>
                <a:spcPts val="4352"/>
              </a:lnSpc>
            </a:pPr>
            <a:endParaRPr lang="en-US" sz="2609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3653"/>
              </a:lnSpc>
            </a:pPr>
            <a:r>
              <a:rPr lang="en-US" sz="2609">
                <a:solidFill>
                  <a:srgbClr val="000000"/>
                </a:solidFill>
                <a:latin typeface="Open Sans"/>
              </a:rPr>
              <a:t>Przewodnicząca Podkarpackiej Okręgowej Rady </a:t>
            </a:r>
          </a:p>
          <a:p>
            <a:pPr algn="ctr">
              <a:lnSpc>
                <a:spcPts val="3653"/>
              </a:lnSpc>
            </a:pPr>
            <a:r>
              <a:rPr lang="en-US" sz="2609">
                <a:solidFill>
                  <a:srgbClr val="000000"/>
                </a:solidFill>
                <a:latin typeface="Open Sans"/>
              </a:rPr>
              <a:t>Pielęgniarek i Położnych w Przeworsku</a:t>
            </a:r>
          </a:p>
          <a:p>
            <a:pPr algn="ctr">
              <a:lnSpc>
                <a:spcPts val="4352"/>
              </a:lnSpc>
            </a:pPr>
            <a:endParaRPr lang="en-US" sz="2609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3653"/>
              </a:lnSpc>
            </a:pPr>
            <a:r>
              <a:rPr lang="en-US" sz="2609">
                <a:solidFill>
                  <a:srgbClr val="000000"/>
                </a:solidFill>
                <a:latin typeface="Open Sans"/>
              </a:rPr>
              <a:t>Starosta Powiatu Przeworskiego</a:t>
            </a:r>
          </a:p>
          <a:p>
            <a:pPr algn="ctr">
              <a:lnSpc>
                <a:spcPts val="4212"/>
              </a:lnSpc>
            </a:pPr>
            <a:endParaRPr lang="en-US" sz="2609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212"/>
              </a:lnSpc>
            </a:pPr>
            <a:endParaRPr lang="en-US" sz="2609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212"/>
              </a:lnSpc>
            </a:pPr>
            <a:endParaRPr lang="en-US" sz="2609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212"/>
              </a:lnSpc>
            </a:pPr>
            <a:endParaRPr lang="en-US" sz="2609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212"/>
              </a:lnSpc>
            </a:pPr>
            <a:endParaRPr lang="en-US" sz="2609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5052"/>
              </a:lnSpc>
            </a:pPr>
            <a:endParaRPr lang="en-US" sz="2609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Freeform 5"/>
          <p:cNvSpPr/>
          <p:nvPr/>
        </p:nvSpPr>
        <p:spPr>
          <a:xfrm rot="2019158">
            <a:off x="-5124461" y="3320188"/>
            <a:ext cx="10248922" cy="9877399"/>
          </a:xfrm>
          <a:custGeom>
            <a:avLst/>
            <a:gdLst/>
            <a:ahLst/>
            <a:cxnLst/>
            <a:rect l="l" t="t" r="r" b="b"/>
            <a:pathLst>
              <a:path w="10248922" h="9877399">
                <a:moveTo>
                  <a:pt x="0" y="0"/>
                </a:moveTo>
                <a:lnTo>
                  <a:pt x="10248922" y="0"/>
                </a:lnTo>
                <a:lnTo>
                  <a:pt x="10248922" y="9877399"/>
                </a:lnTo>
                <a:lnTo>
                  <a:pt x="0" y="9877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65671" y="8207431"/>
            <a:ext cx="2788585" cy="262140"/>
          </a:xfrm>
          <a:custGeom>
            <a:avLst/>
            <a:gdLst/>
            <a:ahLst/>
            <a:cxnLst/>
            <a:rect l="l" t="t" r="r" b="b"/>
            <a:pathLst>
              <a:path w="2788585" h="262140">
                <a:moveTo>
                  <a:pt x="0" y="0"/>
                </a:moveTo>
                <a:lnTo>
                  <a:pt x="2788585" y="0"/>
                </a:lnTo>
                <a:lnTo>
                  <a:pt x="2788585" y="262141"/>
                </a:lnTo>
                <a:lnTo>
                  <a:pt x="0" y="2621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66268" y="7660770"/>
            <a:ext cx="1355464" cy="1355464"/>
          </a:xfrm>
          <a:custGeom>
            <a:avLst/>
            <a:gdLst/>
            <a:ahLst/>
            <a:cxnLst/>
            <a:rect l="l" t="t" r="r" b="b"/>
            <a:pathLst>
              <a:path w="1355464" h="1355464">
                <a:moveTo>
                  <a:pt x="0" y="0"/>
                </a:moveTo>
                <a:lnTo>
                  <a:pt x="1355464" y="0"/>
                </a:lnTo>
                <a:lnTo>
                  <a:pt x="1355464" y="1355464"/>
                </a:lnTo>
                <a:lnTo>
                  <a:pt x="0" y="13554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74632" y="7943991"/>
            <a:ext cx="2273918" cy="789022"/>
          </a:xfrm>
          <a:custGeom>
            <a:avLst/>
            <a:gdLst/>
            <a:ahLst/>
            <a:cxnLst/>
            <a:rect l="l" t="t" r="r" b="b"/>
            <a:pathLst>
              <a:path w="2273918" h="789022">
                <a:moveTo>
                  <a:pt x="0" y="0"/>
                </a:moveTo>
                <a:lnTo>
                  <a:pt x="2273918" y="0"/>
                </a:lnTo>
                <a:lnTo>
                  <a:pt x="2273918" y="789022"/>
                </a:lnTo>
                <a:lnTo>
                  <a:pt x="0" y="7890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6861" y="-2436015"/>
            <a:ext cx="18761722" cy="18785204"/>
          </a:xfrm>
          <a:custGeom>
            <a:avLst/>
            <a:gdLst/>
            <a:ahLst/>
            <a:cxnLst/>
            <a:rect l="l" t="t" r="r" b="b"/>
            <a:pathLst>
              <a:path w="18761722" h="18785204">
                <a:moveTo>
                  <a:pt x="0" y="0"/>
                </a:moveTo>
                <a:lnTo>
                  <a:pt x="18761722" y="0"/>
                </a:lnTo>
                <a:lnTo>
                  <a:pt x="18761722" y="18785203"/>
                </a:lnTo>
                <a:lnTo>
                  <a:pt x="0" y="18785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4267924" y="-2490278"/>
            <a:ext cx="9752151" cy="15267556"/>
          </a:xfrm>
          <a:custGeom>
            <a:avLst/>
            <a:gdLst/>
            <a:ahLst/>
            <a:cxnLst/>
            <a:rect l="l" t="t" r="r" b="b"/>
            <a:pathLst>
              <a:path w="9752151" h="15267556">
                <a:moveTo>
                  <a:pt x="0" y="0"/>
                </a:moveTo>
                <a:lnTo>
                  <a:pt x="9752152" y="0"/>
                </a:lnTo>
                <a:lnTo>
                  <a:pt x="9752152" y="15267556"/>
                </a:lnTo>
                <a:lnTo>
                  <a:pt x="0" y="15267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91934" y="1110862"/>
            <a:ext cx="7104132" cy="797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8"/>
              </a:lnSpc>
            </a:pPr>
            <a:r>
              <a:rPr lang="en-US" sz="4220">
                <a:solidFill>
                  <a:srgbClr val="000000"/>
                </a:solidFill>
                <a:latin typeface="Ethna"/>
              </a:rPr>
              <a:t>Komitet naukowy:</a:t>
            </a:r>
          </a:p>
          <a:p>
            <a:pPr algn="ctr">
              <a:lnSpc>
                <a:spcPts val="2158"/>
              </a:lnSpc>
            </a:pPr>
            <a:r>
              <a:rPr lang="en-US" sz="1542">
                <a:solidFill>
                  <a:srgbClr val="000000"/>
                </a:solidFill>
                <a:latin typeface="Ethna Bold"/>
              </a:rPr>
              <a:t>Przewodniczący:</a:t>
            </a:r>
          </a:p>
          <a:p>
            <a:pPr algn="ctr">
              <a:lnSpc>
                <a:spcPts val="2018"/>
              </a:lnSpc>
            </a:pPr>
            <a:r>
              <a:rPr lang="en-US" sz="1442">
                <a:solidFill>
                  <a:srgbClr val="000000"/>
                </a:solidFill>
                <a:latin typeface="Open Sans"/>
              </a:rPr>
              <a:t>prof. ucz. dr hab. Krzysztof Rejman JM Rektor PANS w Jarosławiu</a:t>
            </a:r>
          </a:p>
          <a:p>
            <a:pPr algn="ctr">
              <a:lnSpc>
                <a:spcPts val="1738"/>
              </a:lnSpc>
            </a:pPr>
            <a:endParaRPr lang="en-US" sz="1442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2158"/>
              </a:lnSpc>
            </a:pPr>
            <a:r>
              <a:rPr lang="en-US" sz="1542">
                <a:solidFill>
                  <a:srgbClr val="000000"/>
                </a:solidFill>
                <a:latin typeface="Ethna Bold"/>
              </a:rPr>
              <a:t>Członkowie:</a:t>
            </a:r>
          </a:p>
          <a:p>
            <a:pPr algn="ctr">
              <a:lnSpc>
                <a:spcPts val="198"/>
              </a:lnSpc>
            </a:pPr>
            <a:endParaRPr lang="en-US" sz="1542">
              <a:solidFill>
                <a:srgbClr val="000000"/>
              </a:solidFill>
              <a:latin typeface="Ethna Bold"/>
            </a:endParaRP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prof. dr hab. Sławomir Rudzki - PANS w Jarosławiu,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prof. dr hab. Robert Ślusarz - PANS we Włocławku,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prof. dr hab. Katarzyna Wieczorowska-Tobis - Uniwersytet Medyczny w Poznaniu,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prof. PhDr. Helena Kadučáková, PhD. - Catholic University in Ružomberok, Slovak Republic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RNDr. PaedDr. Mária Nováková, PhD. MBA - Catholic University in Ružomberok, Slovak Republic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PhDr. Katarína Zrubáková, PhD.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prof. Lisa Johnson Community College of Philadelphia, USA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prof. Carol Moriarity- Community College of Philadelphia, USA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prof. Laureen Tavolaro-Ryley - Community College of Philadelphia, USA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prof. ucz. dr hab. Andrzej Rogalski, PANS w Jarosławiu,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Vít Blanař - University of Pardubice, Czech Republic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Marta Cebulak - PANS w Jarosławiu,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Małgorzata Dziechciaż - PANS w Jarosławiu,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Beata Haor – PANS we Włocławku,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Bogusława Kaczor-Pyter – Uniwersytet Rzeszowski,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Marta Kłak - PANS w Jarosławiu,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Alicja Kłos - PANS w Jarosławiu,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Małgorzata Kochman - PANS w Jarosławiu 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Piotr Kudyba - PANS w Jarosławiu,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Jarosław Noworól - PANS w Jarosławiu,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Robert Płaziak – UP w Sanoku, SPZOZ w Przeworsku,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Beata Rejman - PANS w Jarosławiu,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Dorota Ryszewska – ANS w Pile,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Barbara Stawarz - PANS w Jarosławiu,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Katarzyna Tomaszewska - PWSTE w Jarosławiu 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Dariusz Tracz - PANS w Jarosławiu,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Marcin Warchoła - PANS w Jarosławiu, Polska</a:t>
            </a:r>
          </a:p>
          <a:p>
            <a:pPr algn="l">
              <a:lnSpc>
                <a:spcPts val="1738"/>
              </a:lnSpc>
            </a:pPr>
            <a:r>
              <a:rPr lang="en-US" sz="1242">
                <a:solidFill>
                  <a:srgbClr val="000000"/>
                </a:solidFill>
                <a:latin typeface="Open Sans"/>
              </a:rPr>
              <a:t>dr Janina Zajchowska - PANS w Jarosławiu, Polska</a:t>
            </a:r>
          </a:p>
        </p:txBody>
      </p:sp>
      <p:sp>
        <p:nvSpPr>
          <p:cNvPr id="5" name="Freeform 5"/>
          <p:cNvSpPr/>
          <p:nvPr/>
        </p:nvSpPr>
        <p:spPr>
          <a:xfrm rot="2019158">
            <a:off x="-5361322" y="3320188"/>
            <a:ext cx="10248922" cy="9877399"/>
          </a:xfrm>
          <a:custGeom>
            <a:avLst/>
            <a:gdLst/>
            <a:ahLst/>
            <a:cxnLst/>
            <a:rect l="l" t="t" r="r" b="b"/>
            <a:pathLst>
              <a:path w="10248922" h="9877399">
                <a:moveTo>
                  <a:pt x="0" y="0"/>
                </a:moveTo>
                <a:lnTo>
                  <a:pt x="10248922" y="0"/>
                </a:lnTo>
                <a:lnTo>
                  <a:pt x="10248922" y="9877399"/>
                </a:lnTo>
                <a:lnTo>
                  <a:pt x="0" y="9877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6861" y="-2436015"/>
            <a:ext cx="18761722" cy="18785204"/>
          </a:xfrm>
          <a:custGeom>
            <a:avLst/>
            <a:gdLst/>
            <a:ahLst/>
            <a:cxnLst/>
            <a:rect l="l" t="t" r="r" b="b"/>
            <a:pathLst>
              <a:path w="18761722" h="18785204">
                <a:moveTo>
                  <a:pt x="0" y="0"/>
                </a:moveTo>
                <a:lnTo>
                  <a:pt x="18761722" y="0"/>
                </a:lnTo>
                <a:lnTo>
                  <a:pt x="18761722" y="18785203"/>
                </a:lnTo>
                <a:lnTo>
                  <a:pt x="0" y="18785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4267924" y="-2490278"/>
            <a:ext cx="9752151" cy="15267556"/>
          </a:xfrm>
          <a:custGeom>
            <a:avLst/>
            <a:gdLst/>
            <a:ahLst/>
            <a:cxnLst/>
            <a:rect l="l" t="t" r="r" b="b"/>
            <a:pathLst>
              <a:path w="9752151" h="15267556">
                <a:moveTo>
                  <a:pt x="0" y="0"/>
                </a:moveTo>
                <a:lnTo>
                  <a:pt x="9752152" y="0"/>
                </a:lnTo>
                <a:lnTo>
                  <a:pt x="9752152" y="15267556"/>
                </a:lnTo>
                <a:lnTo>
                  <a:pt x="0" y="15267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06613" y="1203324"/>
            <a:ext cx="12474774" cy="3304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6"/>
              </a:lnSpc>
            </a:pPr>
            <a:r>
              <a:rPr lang="en-US" sz="4647">
                <a:solidFill>
                  <a:srgbClr val="000000"/>
                </a:solidFill>
                <a:latin typeface="Ethna"/>
              </a:rPr>
              <a:t>Komitet organizacyjny:</a:t>
            </a:r>
          </a:p>
          <a:p>
            <a:pPr algn="ctr">
              <a:lnSpc>
                <a:spcPts val="766"/>
              </a:lnSpc>
            </a:pPr>
            <a:endParaRPr lang="en-US" sz="4647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2099"/>
              </a:lnSpc>
            </a:pPr>
            <a:r>
              <a:rPr lang="en-US" sz="1499">
                <a:solidFill>
                  <a:srgbClr val="000000"/>
                </a:solidFill>
                <a:latin typeface="Ethna Bold"/>
              </a:rPr>
              <a:t>Przewodnicząca:</a:t>
            </a:r>
            <a:r>
              <a:rPr lang="en-US" sz="1499">
                <a:solidFill>
                  <a:srgbClr val="000000"/>
                </a:solidFill>
                <a:latin typeface="Ethna"/>
              </a:rPr>
              <a:t> 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dr Małgorzata Dziechciaż, Prodziekan Wydziału Ochrony Zdrowia PANS w Jarosławiu Przewodnicząca Oddziału Podkarpackiego PTG</a:t>
            </a:r>
          </a:p>
          <a:p>
            <a:pPr algn="ctr">
              <a:lnSpc>
                <a:spcPts val="699"/>
              </a:lnSpc>
            </a:pPr>
            <a:endParaRPr lang="en-US" sz="140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2099"/>
              </a:lnSpc>
            </a:pPr>
            <a:r>
              <a:rPr lang="en-US" sz="1499">
                <a:solidFill>
                  <a:srgbClr val="000000"/>
                </a:solidFill>
                <a:latin typeface="Ethna Bold"/>
              </a:rPr>
              <a:t>Wiceprzewodniczący: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dr inż. Jarosław Noworól – Dziekan Wydziału Ochrony Zdrowia PANS w Jarosławiu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dr Marcin Warchoła - Prodziekan Wydziału Ochrony Zdrowia PANS w Jarosławiu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mgr piel Agnieszka Kozak - SPZOZ Przeworsk</a:t>
            </a:r>
          </a:p>
          <a:p>
            <a:pPr algn="ctr">
              <a:lnSpc>
                <a:spcPts val="1281"/>
              </a:lnSpc>
            </a:pPr>
            <a:endParaRPr lang="en-US" sz="140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1281"/>
              </a:lnSpc>
            </a:pPr>
            <a:endParaRPr lang="en-US" sz="140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2099"/>
              </a:lnSpc>
            </a:pPr>
            <a:r>
              <a:rPr lang="en-US" sz="1499">
                <a:solidFill>
                  <a:srgbClr val="000000"/>
                </a:solidFill>
                <a:latin typeface="Ethna Bold"/>
              </a:rPr>
              <a:t>Członkowie:</a:t>
            </a:r>
          </a:p>
          <a:p>
            <a:pPr algn="ctr">
              <a:lnSpc>
                <a:spcPts val="1281"/>
              </a:lnSpc>
            </a:pPr>
            <a:endParaRPr lang="en-US" sz="1499">
              <a:solidFill>
                <a:srgbClr val="000000"/>
              </a:solidFill>
              <a:latin typeface="Ethna Bold"/>
            </a:endParaRPr>
          </a:p>
        </p:txBody>
      </p:sp>
      <p:sp>
        <p:nvSpPr>
          <p:cNvPr id="5" name="Freeform 5"/>
          <p:cNvSpPr/>
          <p:nvPr/>
        </p:nvSpPr>
        <p:spPr>
          <a:xfrm rot="2019158">
            <a:off x="-5361322" y="3320188"/>
            <a:ext cx="10248922" cy="9877399"/>
          </a:xfrm>
          <a:custGeom>
            <a:avLst/>
            <a:gdLst/>
            <a:ahLst/>
            <a:cxnLst/>
            <a:rect l="l" t="t" r="r" b="b"/>
            <a:pathLst>
              <a:path w="10248922" h="9877399">
                <a:moveTo>
                  <a:pt x="0" y="0"/>
                </a:moveTo>
                <a:lnTo>
                  <a:pt x="10248922" y="0"/>
                </a:lnTo>
                <a:lnTo>
                  <a:pt x="10248922" y="9877399"/>
                </a:lnTo>
                <a:lnTo>
                  <a:pt x="0" y="9877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968476" y="4366273"/>
            <a:ext cx="4175524" cy="3680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Anna Bilińska – PANS w Jarosławiu,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Beata Boratyn – PANS w Jarosławiu,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Zuzanna Borowiecka – PANS w Jarosławiu,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Marta Chrobak - PANS w Jarosławiu,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lek. med. Anna Garus - SPZOZ Przeworsk,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Bogumiła Hołowacz - PANS w Jarosławiu,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Anna Kłosowska - PANS w Jarosławiu,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Zofia Kruba - PANS w Jarosławiu,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Ewelina Kucab-Górska - PANS w Jarosławiu,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Bernardeta Kulczycka - PANS w Jarosławiu,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Dorota Kusy – PANS w Jarosław,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Dorota Kużma - PANS w Jarosławiu,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Katarzyna Łaszkiewicz – PANS w Jarosławiu,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Justyna Miazga - PANS w Jarosław,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Halina Moneta - PANS w Jarosławiu,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Aneta Mrozowicz – PANS w Jarosławiu , Polska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lek. med. Ewa Orzech-Janusz - SPZOZ Przeworsk, Polska</a:t>
            </a:r>
          </a:p>
          <a:p>
            <a:pPr algn="l">
              <a:lnSpc>
                <a:spcPts val="700"/>
              </a:lnSpc>
            </a:pPr>
            <a:endParaRPr lang="en-US" sz="12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51146" y="4385323"/>
            <a:ext cx="4762584" cy="355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Klaudia Osypka -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Katarzyna Piasek - SPZOZ Przeworsk,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Małgorzata Piotrowicz -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Ewa Pryjda –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Krystyna Sereda - PANS w Jarosław,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Anna Słota -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Anna Sochacka –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Stanisława Sopel -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Katarzyna Starzec -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Violetta Stęchły -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Aleksandra Szubart -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Renata Trelka -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Agata Ważna -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Barbara Wojtyna -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Sylwia Zajączkowska-Powroźnik -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mgr inż. Mateusz Żańczak - PANS w Jarosławiu, Polska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lic Aleksandra Trojnar - SPZOZ Przeworsk, Polska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6861" y="-2436015"/>
            <a:ext cx="18761722" cy="18785204"/>
          </a:xfrm>
          <a:custGeom>
            <a:avLst/>
            <a:gdLst/>
            <a:ahLst/>
            <a:cxnLst/>
            <a:rect l="l" t="t" r="r" b="b"/>
            <a:pathLst>
              <a:path w="18761722" h="18785204">
                <a:moveTo>
                  <a:pt x="0" y="0"/>
                </a:moveTo>
                <a:lnTo>
                  <a:pt x="18761722" y="0"/>
                </a:lnTo>
                <a:lnTo>
                  <a:pt x="18761722" y="18785203"/>
                </a:lnTo>
                <a:lnTo>
                  <a:pt x="0" y="18785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4535349" y="-2071610"/>
            <a:ext cx="9217303" cy="14430220"/>
          </a:xfrm>
          <a:custGeom>
            <a:avLst/>
            <a:gdLst/>
            <a:ahLst/>
            <a:cxnLst/>
            <a:rect l="l" t="t" r="r" b="b"/>
            <a:pathLst>
              <a:path w="9217303" h="14430220">
                <a:moveTo>
                  <a:pt x="0" y="0"/>
                </a:moveTo>
                <a:lnTo>
                  <a:pt x="9217302" y="0"/>
                </a:lnTo>
                <a:lnTo>
                  <a:pt x="9217302" y="14430220"/>
                </a:lnTo>
                <a:lnTo>
                  <a:pt x="0" y="14430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628567" y="1794202"/>
            <a:ext cx="11030866" cy="511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2"/>
              </a:lnSpc>
            </a:pPr>
            <a:r>
              <a:rPr lang="en-US" sz="4109">
                <a:solidFill>
                  <a:srgbClr val="000000"/>
                </a:solidFill>
                <a:latin typeface="Ethna"/>
              </a:rPr>
              <a:t>Partnerzy:</a:t>
            </a:r>
          </a:p>
          <a:p>
            <a:pPr algn="ctr">
              <a:lnSpc>
                <a:spcPts val="5052"/>
              </a:lnSpc>
            </a:pPr>
            <a:endParaRPr lang="en-US" sz="4109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3653"/>
              </a:lnSpc>
            </a:pPr>
            <a:endParaRPr lang="en-US" sz="4109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4212"/>
              </a:lnSpc>
            </a:pPr>
            <a:endParaRPr lang="en-US" sz="4109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4212"/>
              </a:lnSpc>
            </a:pPr>
            <a:endParaRPr lang="en-US" sz="4109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4212"/>
              </a:lnSpc>
            </a:pPr>
            <a:endParaRPr lang="en-US" sz="4109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4212"/>
              </a:lnSpc>
            </a:pPr>
            <a:endParaRPr lang="en-US" sz="4109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4212"/>
              </a:lnSpc>
            </a:pPr>
            <a:endParaRPr lang="en-US" sz="4109">
              <a:solidFill>
                <a:srgbClr val="000000"/>
              </a:solidFill>
              <a:latin typeface="Ethna"/>
            </a:endParaRPr>
          </a:p>
          <a:p>
            <a:pPr algn="ctr">
              <a:lnSpc>
                <a:spcPts val="5052"/>
              </a:lnSpc>
            </a:pPr>
            <a:endParaRPr lang="en-US" sz="4109">
              <a:solidFill>
                <a:srgbClr val="000000"/>
              </a:solidFill>
              <a:latin typeface="Ethna"/>
            </a:endParaRPr>
          </a:p>
        </p:txBody>
      </p:sp>
      <p:sp>
        <p:nvSpPr>
          <p:cNvPr id="5" name="Freeform 5"/>
          <p:cNvSpPr/>
          <p:nvPr/>
        </p:nvSpPr>
        <p:spPr>
          <a:xfrm rot="2019158">
            <a:off x="-5124461" y="3320188"/>
            <a:ext cx="10248922" cy="9877399"/>
          </a:xfrm>
          <a:custGeom>
            <a:avLst/>
            <a:gdLst/>
            <a:ahLst/>
            <a:cxnLst/>
            <a:rect l="l" t="t" r="r" b="b"/>
            <a:pathLst>
              <a:path w="10248922" h="9877399">
                <a:moveTo>
                  <a:pt x="0" y="0"/>
                </a:moveTo>
                <a:lnTo>
                  <a:pt x="10248922" y="0"/>
                </a:lnTo>
                <a:lnTo>
                  <a:pt x="10248922" y="9877399"/>
                </a:lnTo>
                <a:lnTo>
                  <a:pt x="0" y="9877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819</Words>
  <Application>Microsoft Office PowerPoint</Application>
  <PresentationFormat>Niestandardowy</PresentationFormat>
  <Paragraphs>125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Ethna Bold</vt:lpstr>
      <vt:lpstr>Ethna</vt:lpstr>
      <vt:lpstr>Arial</vt:lpstr>
      <vt:lpstr>Open Sans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MIĘDZYNARODOWĄ KONFERENCJĘ NAUKOWĄ “STARZENIE SIĘ I STAROŚĆ W UJĘCIU INTERDYSCYPLINARNYM”</dc:title>
  <dc:creator>Agnieszka Kozak</dc:creator>
  <cp:lastModifiedBy>Konto Microsoft</cp:lastModifiedBy>
  <cp:revision>3</cp:revision>
  <dcterms:created xsi:type="dcterms:W3CDTF">2006-08-16T00:00:00Z</dcterms:created>
  <dcterms:modified xsi:type="dcterms:W3CDTF">2024-05-23T06:50:10Z</dcterms:modified>
  <dc:identifier>DAGGBUOPPsw</dc:identifier>
</cp:coreProperties>
</file>